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5" r:id="rId2"/>
    <p:sldId id="340" r:id="rId3"/>
    <p:sldId id="341" r:id="rId4"/>
    <p:sldId id="342" r:id="rId5"/>
    <p:sldId id="343" r:id="rId6"/>
    <p:sldId id="344" r:id="rId7"/>
  </p:sldIdLst>
  <p:sldSz cx="9144000" cy="6858000" type="screen4x3"/>
  <p:notesSz cx="6807200" cy="9939338"/>
  <p:defaultTextStyle>
    <a:defPPr>
      <a:defRPr lang="en-N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3" autoAdjust="0"/>
    <p:restoredTop sz="86345" autoAdjust="0"/>
  </p:normalViewPr>
  <p:slideViewPr>
    <p:cSldViewPr>
      <p:cViewPr>
        <p:scale>
          <a:sx n="97" d="100"/>
          <a:sy n="97" d="100"/>
        </p:scale>
        <p:origin x="-784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40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626CE-C4CB-42CA-B1AE-7FD78EC7922F}" type="datetimeFigureOut">
              <a:rPr lang="en-NZ" smtClean="0"/>
              <a:t>7/04/15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F3E60-0E82-468E-A247-5596D422B4E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8050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N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1E52B4-B2EB-4922-BD2F-3FADCD4B8115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0687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838A52-272D-4B16-8352-D183B2FA9FB3}" type="datetime4">
              <a:rPr lang="en-NZ" smtClean="0"/>
              <a:t>April 7, 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DEE4F-11B3-4A69-9161-142B1BAB55BA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6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2B4606-9B64-411C-B3A8-CD53A359B9EF}" type="datetime4">
              <a:rPr lang="en-NZ" smtClean="0"/>
              <a:t>April 7, 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E2AAF-A079-477E-BE32-6CDF21F83B2B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8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76400"/>
            <a:ext cx="19431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76400"/>
            <a:ext cx="56769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8E027-C62D-4689-8E20-84A3C8E1AA5C}" type="datetime4">
              <a:rPr lang="en-NZ" smtClean="0"/>
              <a:t>April 7, 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AD880-F75C-4662-BFB6-EB2757C670CE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8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1EC079-E716-4343-93E6-470C54676F38}" type="datetime4">
              <a:rPr lang="en-NZ" smtClean="0"/>
              <a:t>April 7, 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7B2D4-777B-466B-95B9-99D409160380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64CF7-9866-4E11-A506-E1127DB3ACAA}" type="datetime4">
              <a:rPr lang="en-NZ" smtClean="0"/>
              <a:t>April 7, 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F3B1F-092C-46ED-8417-EAFF2D39D59F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1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480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9D0FD-02F8-40AA-9EFE-3B1A960AF7EC}" type="datetime4">
              <a:rPr lang="en-NZ" smtClean="0"/>
              <a:t>April 7, 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00865-EE9F-41D7-AC3E-0288BFEED863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8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606DF6-B14E-493C-8766-6BD9302076B3}" type="datetime4">
              <a:rPr lang="en-NZ" smtClean="0"/>
              <a:t>April 7, 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CC81-D681-40F6-BA3C-E942A80391CE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2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D14322-1736-44CD-9343-F13A6735CE74}" type="datetime4">
              <a:rPr lang="en-NZ" smtClean="0"/>
              <a:t>April 7, 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33E11-8FFF-4173-A6F6-B262CB595DF9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5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E3BEAB-A8A2-4538-A0EC-B81C7D3D50FF}" type="datetime4">
              <a:rPr lang="en-NZ" smtClean="0"/>
              <a:t>April 7, 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83FD8-9F42-452B-AD31-AA2450E00D6B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1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1F9D8-C591-4F54-A819-28CE18682C09}" type="datetime4">
              <a:rPr lang="en-NZ" smtClean="0"/>
              <a:t>April 7, 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5B0F2-41C8-46A1-9DBC-E5B74B64C397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4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6D254E-E726-4FFF-9CA8-A268C64F1997}" type="datetime4">
              <a:rPr lang="en-NZ" smtClean="0"/>
              <a:t>April 7, 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59653-D897-4A80-BAD6-A9E0AC4473FE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7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76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add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0480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add text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fld id="{078A7C6F-67E3-47B0-8B21-33EA23DCF73E}" type="datetime4">
              <a:rPr lang="en-NZ" smtClean="0"/>
              <a:t>April 7, 2015</a:t>
            </a:fld>
            <a:endParaRPr lang="en-N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77000"/>
            <a:ext cx="327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N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5559BAE8-C357-495B-8926-E0856E05EABC}" type="slidenum">
              <a:rPr lang="en-NZ"/>
              <a:pPr/>
              <a:t>‹#›</a:t>
            </a:fld>
            <a:endParaRPr lang="en-NZ" sz="14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NewRomanPS Bold" pitchFamily="16" charset="0"/>
          <a:ea typeface="ＭＳ Ｐゴシック" pitchFamily="1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Implementation </a:t>
            </a:r>
            <a:r>
              <a:rPr lang="en-US" dirty="0" smtClean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perspectives </a:t>
            </a:r>
            <a:r>
              <a:rPr lang="en-US" dirty="0">
                <a:latin typeface="+mn-lt"/>
              </a:rPr>
              <a:t>and challenges from New </a:t>
            </a:r>
            <a:r>
              <a:rPr lang="en-US" dirty="0" smtClean="0">
                <a:latin typeface="+mn-lt"/>
              </a:rPr>
              <a:t>Zealand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 dirty="0" smtClean="0">
              <a:latin typeface="+mn-lt"/>
            </a:endParaRPr>
          </a:p>
          <a:p>
            <a:endParaRPr lang="en-US" sz="2800" dirty="0"/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Geoff </a:t>
            </a:r>
            <a:r>
              <a:rPr lang="en-US" sz="2800" dirty="0" smtClean="0">
                <a:latin typeface="+mn-lt"/>
              </a:rPr>
              <a:t>McLay</a:t>
            </a:r>
            <a:endParaRPr lang="en-US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EE4F-11B3-4A69-9161-142B1BAB55BA}" type="slidenum">
              <a:rPr lang="en-NZ" smtClean="0"/>
              <a:pPr/>
              <a:t>1</a:t>
            </a:fld>
            <a:endParaRPr lang="en-N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7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The New</a:t>
            </a:r>
            <a:r>
              <a:rPr lang="en-US" baseline="0" dirty="0" smtClean="0">
                <a:latin typeface="+mn-lt"/>
              </a:rPr>
              <a:t> Zealand Law Commission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+mn-lt"/>
              </a:rPr>
              <a:t>Very similar</a:t>
            </a:r>
            <a:r>
              <a:rPr lang="en-US" sz="2400" baseline="0" dirty="0" smtClean="0">
                <a:latin typeface="+mn-lt"/>
              </a:rPr>
              <a:t> to England and Wales, and Scotland Law Commissions</a:t>
            </a:r>
          </a:p>
          <a:p>
            <a:r>
              <a:rPr lang="en-US" sz="2400" baseline="0" dirty="0" smtClean="0">
                <a:latin typeface="+mn-lt"/>
              </a:rPr>
              <a:t>Statutory guaranteed independence</a:t>
            </a:r>
          </a:p>
          <a:p>
            <a:r>
              <a:rPr lang="en-US" sz="2400" dirty="0" smtClean="0">
                <a:latin typeface="+mn-lt"/>
              </a:rPr>
              <a:t>Expressly not part of the Government</a:t>
            </a:r>
          </a:p>
          <a:p>
            <a:r>
              <a:rPr lang="en-US" sz="2400" dirty="0" smtClean="0">
                <a:latin typeface="+mn-lt"/>
              </a:rPr>
              <a:t>Perception pre-Palmer presidency of good reports languishing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176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seems to work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Not self referring </a:t>
            </a:r>
          </a:p>
          <a:p>
            <a:pPr lvl="1"/>
            <a:r>
              <a:rPr lang="en-US" sz="2400" dirty="0" smtClean="0">
                <a:latin typeface="+mn-lt"/>
              </a:rPr>
              <a:t>can self refer, but choses not to</a:t>
            </a:r>
          </a:p>
          <a:p>
            <a:pPr lvl="0"/>
            <a:r>
              <a:rPr lang="en-US" sz="2400" dirty="0" smtClean="0">
                <a:latin typeface="+mn-lt"/>
              </a:rPr>
              <a:t>Government</a:t>
            </a:r>
            <a:r>
              <a:rPr lang="en-US" sz="2400" baseline="0" dirty="0" smtClean="0">
                <a:latin typeface="+mn-lt"/>
              </a:rPr>
              <a:t> process of selecting projects</a:t>
            </a:r>
          </a:p>
          <a:p>
            <a:pPr lvl="1"/>
            <a:r>
              <a:rPr lang="en-US" sz="2400" dirty="0" smtClean="0">
                <a:latin typeface="+mn-lt"/>
              </a:rPr>
              <a:t>Ensures</a:t>
            </a:r>
            <a:r>
              <a:rPr lang="en-US" sz="2400" baseline="0" dirty="0" smtClean="0">
                <a:latin typeface="+mn-lt"/>
              </a:rPr>
              <a:t> so degree of buy in from departments</a:t>
            </a:r>
          </a:p>
          <a:p>
            <a:pPr lvl="0"/>
            <a:r>
              <a:rPr lang="en-US" sz="2400" baseline="0" dirty="0" smtClean="0">
                <a:latin typeface="+mn-lt"/>
              </a:rPr>
              <a:t>Government must respond within 6 months</a:t>
            </a:r>
          </a:p>
          <a:p>
            <a:pPr lvl="0"/>
            <a:r>
              <a:rPr lang="en-US" sz="2400" baseline="0" dirty="0" smtClean="0">
                <a:latin typeface="+mn-lt"/>
              </a:rPr>
              <a:t>Close relationships with officials</a:t>
            </a:r>
          </a:p>
          <a:p>
            <a:pPr lvl="0"/>
            <a:r>
              <a:rPr lang="en-US" sz="2400" baseline="0" dirty="0" smtClean="0">
                <a:latin typeface="+mn-lt"/>
              </a:rPr>
              <a:t>Close relationship with law drafters</a:t>
            </a:r>
          </a:p>
        </p:txBody>
      </p:sp>
    </p:spTree>
    <p:extLst>
      <p:ext uri="{BB962C8B-B14F-4D97-AF65-F5344CB8AC3E}">
        <p14:creationId xmlns:p14="http://schemas.microsoft.com/office/powerpoint/2010/main" val="846583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>
                <a:latin typeface="+mn-lt"/>
              </a:rPr>
              <a:t>Struggles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3600" dirty="0" smtClean="0">
                <a:latin typeface="+mn-lt"/>
              </a:rPr>
              <a:t>Government</a:t>
            </a:r>
            <a:r>
              <a:rPr lang="en-US" sz="3600" baseline="0" dirty="0" smtClean="0">
                <a:latin typeface="+mn-lt"/>
              </a:rPr>
              <a:t> process of selecting projects</a:t>
            </a:r>
          </a:p>
          <a:p>
            <a:pPr lvl="1"/>
            <a:r>
              <a:rPr lang="en-US" dirty="0" smtClean="0">
                <a:latin typeface="+mn-lt"/>
              </a:rPr>
              <a:t>Projects</a:t>
            </a:r>
            <a:r>
              <a:rPr lang="en-US" baseline="0" dirty="0" smtClean="0">
                <a:latin typeface="+mn-lt"/>
              </a:rPr>
              <a:t> tend to reflect “justice” sector  </a:t>
            </a:r>
          </a:p>
          <a:p>
            <a:pPr lvl="1"/>
            <a:r>
              <a:rPr lang="en-US" baseline="0" dirty="0" smtClean="0">
                <a:latin typeface="+mn-lt"/>
              </a:rPr>
              <a:t>Civil law tends to give way to criminal law</a:t>
            </a:r>
          </a:p>
          <a:p>
            <a:pPr lvl="1"/>
            <a:r>
              <a:rPr lang="en-US" baseline="0" dirty="0" smtClean="0">
                <a:latin typeface="+mn-lt"/>
              </a:rPr>
              <a:t>Hard to fit in long term infrastructure</a:t>
            </a:r>
          </a:p>
          <a:p>
            <a:pPr lvl="1"/>
            <a:r>
              <a:rPr lang="en-US" dirty="0" smtClean="0">
                <a:latin typeface="+mn-lt"/>
              </a:rPr>
              <a:t>Classic </a:t>
            </a:r>
            <a:r>
              <a:rPr lang="en-US" dirty="0" smtClean="0">
                <a:latin typeface="+mn-lt"/>
              </a:rPr>
              <a:t>lawyer</a:t>
            </a:r>
            <a:r>
              <a:rPr lang="en-US" dirty="0" smtClean="0">
                <a:latin typeface="+mn-lt"/>
              </a:rPr>
              <a:t>s’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law reform tends to fall away</a:t>
            </a:r>
          </a:p>
          <a:p>
            <a:pPr lvl="0"/>
            <a:r>
              <a:rPr lang="en-US" sz="3600" dirty="0" smtClean="0">
                <a:latin typeface="+mn-lt"/>
              </a:rPr>
              <a:t>Projects</a:t>
            </a:r>
            <a:r>
              <a:rPr lang="en-US" sz="3600" baseline="0" dirty="0" smtClean="0">
                <a:latin typeface="+mn-lt"/>
              </a:rPr>
              <a:t> that go beyond the capacity of any one department to respond</a:t>
            </a:r>
          </a:p>
          <a:p>
            <a:pPr lvl="1"/>
            <a:r>
              <a:rPr lang="en-US" dirty="0" smtClean="0">
                <a:latin typeface="+mn-lt"/>
              </a:rPr>
              <a:t>Long term projects often out survive Ministers/ officials who commissioned them</a:t>
            </a:r>
          </a:p>
          <a:p>
            <a:pPr lvl="1"/>
            <a:r>
              <a:rPr lang="en-US" dirty="0" smtClean="0">
                <a:latin typeface="+mn-lt"/>
              </a:rPr>
              <a:t>Department may struggle to have expertise to respond</a:t>
            </a:r>
          </a:p>
        </p:txBody>
      </p:sp>
    </p:spTree>
    <p:extLst>
      <p:ext uri="{BB962C8B-B14F-4D97-AF65-F5344CB8AC3E}">
        <p14:creationId xmlns:p14="http://schemas.microsoft.com/office/powerpoint/2010/main" val="93450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Some examples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/>
            <a:r>
              <a:rPr lang="en-US" sz="4400" dirty="0" smtClean="0">
                <a:latin typeface="+mn-lt"/>
              </a:rPr>
              <a:t>When things go well</a:t>
            </a:r>
          </a:p>
          <a:p>
            <a:pPr lvl="2"/>
            <a:r>
              <a:rPr lang="en-US" sz="3100" dirty="0" smtClean="0">
                <a:latin typeface="+mn-lt"/>
              </a:rPr>
              <a:t>Suicide reporting (reform of prohibition on reporting suicide)</a:t>
            </a:r>
          </a:p>
          <a:p>
            <a:pPr lvl="2"/>
            <a:r>
              <a:rPr lang="en-US" sz="3100" dirty="0" err="1" smtClean="0">
                <a:latin typeface="+mn-lt"/>
              </a:rPr>
              <a:t>Cyberbulling</a:t>
            </a:r>
            <a:r>
              <a:rPr lang="en-US" sz="3100" dirty="0" smtClean="0">
                <a:latin typeface="+mn-lt"/>
              </a:rPr>
              <a:t> (harmful digital communications)</a:t>
            </a:r>
          </a:p>
          <a:p>
            <a:pPr lvl="2"/>
            <a:r>
              <a:rPr lang="en-US" sz="3100" dirty="0" smtClean="0">
                <a:latin typeface="+mn-lt"/>
              </a:rPr>
              <a:t>Incorporated Societies</a:t>
            </a:r>
          </a:p>
          <a:p>
            <a:pPr lvl="1"/>
            <a:r>
              <a:rPr lang="en-US" sz="4400" dirty="0" smtClean="0">
                <a:latin typeface="+mn-lt"/>
              </a:rPr>
              <a:t>When we have struggled</a:t>
            </a:r>
          </a:p>
          <a:p>
            <a:pPr lvl="2"/>
            <a:r>
              <a:rPr lang="en-US" sz="3100" dirty="0" smtClean="0">
                <a:latin typeface="+mn-lt"/>
              </a:rPr>
              <a:t>Acceptance of key recommendation that there be a new Act, but based on what</a:t>
            </a:r>
          </a:p>
          <a:p>
            <a:pPr lvl="3"/>
            <a:r>
              <a:rPr lang="en-US" sz="3100" dirty="0" smtClean="0">
                <a:latin typeface="+mn-lt"/>
              </a:rPr>
              <a:t>Privacy report (slow response but getting there)</a:t>
            </a:r>
          </a:p>
          <a:p>
            <a:pPr lvl="3"/>
            <a:r>
              <a:rPr lang="en-US" sz="3100" dirty="0" smtClean="0">
                <a:latin typeface="+mn-lt"/>
              </a:rPr>
              <a:t>Trusts report</a:t>
            </a:r>
          </a:p>
          <a:p>
            <a:pPr lvl="2"/>
            <a:r>
              <a:rPr lang="en-US" sz="3100" dirty="0" smtClean="0">
                <a:latin typeface="+mn-lt"/>
              </a:rPr>
              <a:t>New Media Report</a:t>
            </a:r>
          </a:p>
          <a:p>
            <a:pPr lvl="3"/>
            <a:r>
              <a:rPr lang="en-US" sz="3100" dirty="0" smtClean="0">
                <a:latin typeface="+mn-lt"/>
              </a:rPr>
              <a:t>Great report, wrong time?</a:t>
            </a:r>
          </a:p>
          <a:p>
            <a:pPr lvl="3"/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139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Some concluding</a:t>
            </a:r>
            <a:r>
              <a:rPr lang="en-US" baseline="0" dirty="0" smtClean="0">
                <a:latin typeface="+mn-lt"/>
              </a:rPr>
              <a:t> thoughts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+mn-lt"/>
              </a:rPr>
              <a:t>Law</a:t>
            </a:r>
            <a:r>
              <a:rPr lang="en-US" baseline="0" dirty="0" smtClean="0">
                <a:latin typeface="+mn-lt"/>
              </a:rPr>
              <a:t>yers’ law reform and </a:t>
            </a:r>
            <a:r>
              <a:rPr lang="en-US" dirty="0" smtClean="0">
                <a:latin typeface="+mn-lt"/>
              </a:rPr>
              <a:t>evidence based policy process</a:t>
            </a:r>
          </a:p>
          <a:p>
            <a:pPr lvl="1"/>
            <a:r>
              <a:rPr lang="en-US" dirty="0" smtClean="0">
                <a:latin typeface="+mn-lt"/>
              </a:rPr>
              <a:t>Unique contribution of law reform bodies</a:t>
            </a:r>
          </a:p>
          <a:p>
            <a:pPr lvl="1"/>
            <a:r>
              <a:rPr lang="en-US" dirty="0" smtClean="0">
                <a:latin typeface="+mn-lt"/>
              </a:rPr>
              <a:t>Traditional law reform versus larger scale social projects </a:t>
            </a:r>
            <a:endParaRPr lang="en-US" dirty="0">
              <a:latin typeface="+mn-lt"/>
            </a:endParaRPr>
          </a:p>
          <a:p>
            <a:pPr lvl="2"/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can/should law </a:t>
            </a:r>
            <a:r>
              <a:rPr lang="en-US" dirty="0" smtClean="0">
                <a:latin typeface="+mn-lt"/>
              </a:rPr>
              <a:t>reform </a:t>
            </a:r>
            <a:r>
              <a:rPr lang="en-US" dirty="0" smtClean="0">
                <a:latin typeface="+mn-lt"/>
              </a:rPr>
              <a:t>commissions </a:t>
            </a:r>
            <a:r>
              <a:rPr lang="en-US" dirty="0" smtClean="0">
                <a:latin typeface="+mn-lt"/>
              </a:rPr>
              <a:t>do both?</a:t>
            </a:r>
          </a:p>
          <a:p>
            <a:pPr lvl="2"/>
            <a:endParaRPr lang="en-US" dirty="0" smtClean="0">
              <a:latin typeface="+mn-lt"/>
            </a:endParaRPr>
          </a:p>
          <a:p>
            <a:pPr lvl="1"/>
            <a:endParaRPr lang="en-US" baseline="0" dirty="0" smtClean="0">
              <a:latin typeface="+mn-lt"/>
            </a:endParaRPr>
          </a:p>
          <a:p>
            <a:pPr lvl="1"/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214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CPowerPoint">
  <a:themeElements>
    <a:clrScheme name="Law Commission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Law Commission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Commission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Commission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Commission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Commission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Commission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Commission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3135</TotalTime>
  <Words>250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LCPowerPoint</vt:lpstr>
      <vt:lpstr>     Implementation : perspectives and challenges from New Zealand </vt:lpstr>
      <vt:lpstr>The New Zealand Law Commission</vt:lpstr>
      <vt:lpstr>What seems to work</vt:lpstr>
      <vt:lpstr>Struggles</vt:lpstr>
      <vt:lpstr>Some examples</vt:lpstr>
      <vt:lpstr>Some concluding thoughts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the  Law of Trusts:  Preferred Approach</dc:title>
  <dc:creator>Sophie Klinger</dc:creator>
  <cp:lastModifiedBy>Geoffrey McLay</cp:lastModifiedBy>
  <cp:revision>195</cp:revision>
  <cp:lastPrinted>2013-05-27T01:37:37Z</cp:lastPrinted>
  <dcterms:created xsi:type="dcterms:W3CDTF">2012-11-15T22:08:47Z</dcterms:created>
  <dcterms:modified xsi:type="dcterms:W3CDTF">2015-04-07T07:27:51Z</dcterms:modified>
</cp:coreProperties>
</file>