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28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5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37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03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87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00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29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9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8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37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11AC-97A7-455D-853B-3710666F197A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C423-7176-4A2E-A7D8-32F6C1454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3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GB" sz="900" b="1" dirty="0" smtClean="0"/>
              <a:t/>
            </a:r>
            <a:br>
              <a:rPr lang="en-GB" sz="900" b="1" dirty="0" smtClean="0"/>
            </a:br>
            <a:r>
              <a:rPr lang="en-GB" sz="900" b="1" dirty="0"/>
              <a:t/>
            </a:r>
            <a:br>
              <a:rPr lang="en-GB" sz="900" b="1" dirty="0"/>
            </a:br>
            <a:r>
              <a:rPr lang="en-GB" sz="900" b="1" dirty="0" smtClean="0"/>
              <a:t/>
            </a:r>
            <a:br>
              <a:rPr lang="en-GB" sz="900" b="1" dirty="0" smtClean="0"/>
            </a:br>
            <a:r>
              <a:rPr lang="en-GB" sz="900" b="1" dirty="0"/>
              <a:t/>
            </a:r>
            <a:br>
              <a:rPr lang="en-GB" sz="900" b="1" dirty="0"/>
            </a:br>
            <a:r>
              <a:rPr lang="en-GB" sz="900" b="1" dirty="0" smtClean="0"/>
              <a:t/>
            </a:r>
            <a:br>
              <a:rPr lang="en-GB" sz="900" b="1" dirty="0" smtClean="0"/>
            </a:br>
            <a:r>
              <a:rPr lang="en-GB" sz="900" b="1" dirty="0"/>
              <a:t/>
            </a:r>
            <a:br>
              <a:rPr lang="en-GB" sz="900" b="1" dirty="0"/>
            </a:br>
            <a:r>
              <a:rPr lang="en-GB" sz="900" b="1" dirty="0" smtClean="0"/>
              <a:t/>
            </a:r>
            <a:br>
              <a:rPr lang="en-GB" sz="900" b="1" dirty="0" smtClean="0"/>
            </a:br>
            <a:r>
              <a:rPr lang="en-GB" sz="900" b="1" dirty="0" smtClean="0"/>
              <a:t/>
            </a:r>
            <a:br>
              <a:rPr lang="en-GB" sz="900" b="1" dirty="0" smtClean="0"/>
            </a:br>
            <a:r>
              <a:rPr lang="en-GB" sz="1600" b="1" dirty="0" smtClean="0"/>
              <a:t>C</a:t>
            </a:r>
            <a:r>
              <a:rPr lang="en-GB" sz="1600" dirty="0" smtClean="0"/>
              <a:t>ommonwealth </a:t>
            </a:r>
            <a:r>
              <a:rPr lang="en-GB" sz="1600" b="1" dirty="0"/>
              <a:t>A</a:t>
            </a:r>
            <a:r>
              <a:rPr lang="en-GB" sz="1600" dirty="0"/>
              <a:t>ssociation of </a:t>
            </a:r>
            <a:r>
              <a:rPr lang="en-GB" sz="1600" b="1" dirty="0"/>
              <a:t>L</a:t>
            </a:r>
            <a:r>
              <a:rPr lang="en-GB" sz="1600" dirty="0"/>
              <a:t>aw </a:t>
            </a:r>
            <a:r>
              <a:rPr lang="en-GB" sz="1600" b="1" dirty="0"/>
              <a:t>R</a:t>
            </a:r>
            <a:r>
              <a:rPr lang="en-GB" sz="1600" dirty="0"/>
              <a:t>eform </a:t>
            </a:r>
            <a:r>
              <a:rPr lang="en-GB" sz="1600" b="1" dirty="0"/>
              <a:t>A</a:t>
            </a:r>
            <a:r>
              <a:rPr lang="en-GB" sz="1600" dirty="0"/>
              <a:t>gencies</a:t>
            </a:r>
            <a:br>
              <a:rPr lang="en-GB" sz="1600" dirty="0"/>
            </a:br>
            <a:r>
              <a:rPr lang="en-GB" sz="1600" i="1" dirty="0"/>
              <a:t> Encouraging international cooperation on law reform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900" dirty="0"/>
              <a:t> </a:t>
            </a:r>
            <a:br>
              <a:rPr lang="en-GB" sz="900" dirty="0"/>
            </a:br>
            <a:endParaRPr lang="en-GB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501008"/>
            <a:ext cx="6400800" cy="2088232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5">
                    <a:lumMod val="75000"/>
                  </a:schemeClr>
                </a:solidFill>
              </a:rPr>
              <a:t>Implementation of reports of law reform agencies: some new developments</a:t>
            </a:r>
            <a:endParaRPr lang="en-GB" sz="40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13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6"/>
            <a:ext cx="2578732" cy="717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04 Arrow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2" t="14662" r="12210" b="17822"/>
          <a:stretch>
            <a:fillRect/>
          </a:stretch>
        </p:blipFill>
        <p:spPr bwMode="auto">
          <a:xfrm>
            <a:off x="6084168" y="786705"/>
            <a:ext cx="910590" cy="9118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08477" y="1916830"/>
            <a:ext cx="2728913" cy="2778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2015</a:t>
            </a: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50 years promoting law reform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traight Connector 5"/>
          <p:cNvSpPr>
            <a:spLocks/>
          </p:cNvSpPr>
          <p:nvPr/>
        </p:nvSpPr>
        <p:spPr bwMode="auto">
          <a:xfrm>
            <a:off x="724179" y="1844824"/>
            <a:ext cx="2497510" cy="0"/>
          </a:xfrm>
          <a:prstGeom prst="lin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  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3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968552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new Scottish Parliamentary process for certain Commission Bills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GB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A Committee of the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Parliament</a:t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on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law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reform</a:t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GB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The Delegated Powers and Law</a:t>
            </a:r>
            <a:b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Reform Committee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843881"/>
            <a:ext cx="6057900" cy="4038600"/>
          </a:xfrm>
        </p:spPr>
      </p:pic>
    </p:spTree>
    <p:extLst>
      <p:ext uri="{BB962C8B-B14F-4D97-AF65-F5344CB8AC3E}">
        <p14:creationId xmlns:p14="http://schemas.microsoft.com/office/powerpoint/2010/main" val="25908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Benefits of new process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n-GB" dirty="0" smtClean="0"/>
              <a:t>A new route to implementation</a:t>
            </a:r>
          </a:p>
          <a:p>
            <a:r>
              <a:rPr lang="en-GB" dirty="0" smtClean="0"/>
              <a:t>Will increase Commission implementation rates</a:t>
            </a:r>
          </a:p>
          <a:p>
            <a:r>
              <a:rPr lang="en-GB" dirty="0" smtClean="0"/>
              <a:t>Profile of Commission and law reform greatly increased</a:t>
            </a:r>
          </a:p>
          <a:p>
            <a:r>
              <a:rPr lang="en-GB" dirty="0" smtClean="0"/>
              <a:t>Commission is recognised in Parliament’s Standing Orders: specific provision for Commission Bills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Issues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process will be reviewed, after the second Bill</a:t>
            </a:r>
          </a:p>
          <a:p>
            <a:r>
              <a:rPr lang="en-GB" dirty="0" smtClean="0"/>
              <a:t>The criteria for Commission Bill for this process: too restrictive?</a:t>
            </a:r>
          </a:p>
          <a:p>
            <a:r>
              <a:rPr lang="en-GB" dirty="0"/>
              <a:t>T</a:t>
            </a:r>
            <a:r>
              <a:rPr lang="en-GB" dirty="0" smtClean="0"/>
              <a:t>here </a:t>
            </a:r>
            <a:r>
              <a:rPr lang="en-GB" dirty="0" smtClean="0"/>
              <a:t>are sensitivities in broadening the criteria</a:t>
            </a:r>
          </a:p>
          <a:p>
            <a:r>
              <a:rPr lang="en-GB" dirty="0" smtClean="0"/>
              <a:t>Successful experience of the process: </a:t>
            </a:r>
            <a:r>
              <a:rPr lang="en-GB" dirty="0" smtClean="0"/>
              <a:t>may encourage loosening up the </a:t>
            </a:r>
            <a:r>
              <a:rPr lang="en-GB" dirty="0" smtClean="0"/>
              <a:t>criteria?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chemeClr val="accent5">
                    <a:lumMod val="75000"/>
                  </a:schemeClr>
                </a:solidFill>
              </a:rPr>
              <a:t>Practical Effect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on Commission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dirty="0" smtClean="0"/>
              <a:t>Onus on Commission </a:t>
            </a:r>
            <a:r>
              <a:rPr lang="en-GB" dirty="0" smtClean="0"/>
              <a:t>to identify suitable projects and candidate Bills for the process</a:t>
            </a:r>
          </a:p>
          <a:p>
            <a:endParaRPr lang="en-GB" dirty="0"/>
          </a:p>
          <a:p>
            <a:r>
              <a:rPr lang="en-GB" dirty="0" smtClean="0"/>
              <a:t>Commission needs to support the Government Bill team and the Committee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1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130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  Commonwealth Association of Law Reform Agencies  Encouraging international cooperation on law reform   </vt:lpstr>
      <vt:lpstr>  A new Scottish Parliamentary process for certain Commission Bills:  A Committee of the Parliament on law reform  </vt:lpstr>
      <vt:lpstr>The Delegated Powers and Law Reform Committee</vt:lpstr>
      <vt:lpstr>Benefits of new process</vt:lpstr>
      <vt:lpstr>Issues</vt:lpstr>
      <vt:lpstr>Practical Effect on Commission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n016517</dc:creator>
  <cp:lastModifiedBy>n016517</cp:lastModifiedBy>
  <cp:revision>17</cp:revision>
  <cp:lastPrinted>2015-03-17T09:34:38Z</cp:lastPrinted>
  <dcterms:created xsi:type="dcterms:W3CDTF">2015-03-05T12:23:07Z</dcterms:created>
  <dcterms:modified xsi:type="dcterms:W3CDTF">2015-03-17T09:37:08Z</dcterms:modified>
</cp:coreProperties>
</file>